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2" r:id="rId5"/>
    <p:sldId id="263" r:id="rId6"/>
    <p:sldId id="264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84568"/>
  </p:normalViewPr>
  <p:slideViewPr>
    <p:cSldViewPr snapToGrid="0" snapToObjects="1">
      <p:cViewPr varScale="1">
        <p:scale>
          <a:sx n="106" d="100"/>
          <a:sy n="106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1568D-7599-174B-8744-286AF11ABB51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6A4DE-B9BB-4242-8F7E-F9088555F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75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 are not an actual “thing”, but collection of OS level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6A4DE-B9BB-4242-8F7E-F9088555F1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2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6A4DE-B9BB-4242-8F7E-F9088555F1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2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THINGS - Scheduler, distributed key value pair, and API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6A4DE-B9BB-4242-8F7E-F9088555F1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35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Declarative.</a:t>
            </a:r>
          </a:p>
          <a:p>
            <a:r>
              <a:rPr lang="en-US" dirty="0"/>
              <a:t>Underlying principle: declare a desired state, and k8s updates to match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6A4DE-B9BB-4242-8F7E-F9088555F1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48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6A4DE-B9BB-4242-8F7E-F9088555F1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65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Available node means it has </a:t>
            </a:r>
            <a:r>
              <a:rPr lang="en-US" dirty="0" err="1"/>
              <a:t>adequte</a:t>
            </a:r>
            <a:r>
              <a:rPr lang="en-US" dirty="0"/>
              <a:t> memory and CPU processing resources</a:t>
            </a:r>
            <a:br>
              <a:rPr lang="en-US" dirty="0"/>
            </a:br>
            <a:r>
              <a:rPr lang="en-US" dirty="0"/>
              <a:t>Pods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6A4DE-B9BB-4242-8F7E-F9088555F1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15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Nodes scale independently of the Pods/application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6A4DE-B9BB-4242-8F7E-F9088555F1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48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6A4DE-B9BB-4242-8F7E-F9088555F1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1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B6018-75BA-B740-9D53-ED7D344F48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From cavemen to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79561-0812-B041-84D6-0AC5064B02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cloud </a:t>
            </a:r>
            <a:r>
              <a:rPr lang="en-US" dirty="0" err="1"/>
              <a:t>VirTualization</a:t>
            </a:r>
            <a:r>
              <a:rPr lang="en-US" dirty="0"/>
              <a:t>, containers, and Kubernetes</a:t>
            </a:r>
          </a:p>
        </p:txBody>
      </p:sp>
    </p:spTree>
    <p:extLst>
      <p:ext uri="{BB962C8B-B14F-4D97-AF65-F5344CB8AC3E}">
        <p14:creationId xmlns:p14="http://schemas.microsoft.com/office/powerpoint/2010/main" val="2763146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61EC-648C-7A46-B86A-44A35314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/>
          <a:lstStyle/>
          <a:p>
            <a:r>
              <a:rPr lang="en-US" dirty="0"/>
              <a:t>The POD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F0352-91A9-1847-8FDB-1C5DEFCD3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4422051" cy="354171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Kubernetes provides Pods that can host multiple containers and storage volumes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 </a:t>
            </a:r>
            <a:r>
              <a:rPr lang="en-US" sz="1800" i="1" dirty="0"/>
              <a:t>pod</a:t>
            </a:r>
            <a:r>
              <a:rPr lang="en-US" sz="1800" dirty="0"/>
              <a:t> (as in a pod of whales or pea pod) is a group of one or more containers (such as Docker containers), with shared storage/network, and a specification for how to run the containers.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Pods are scheduled to run on any available node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8635F368-C13A-BA47-8E54-5CEFC79725AA}"/>
              </a:ext>
            </a:extLst>
          </p:cNvPr>
          <p:cNvSpPr/>
          <p:nvPr/>
        </p:nvSpPr>
        <p:spPr>
          <a:xfrm>
            <a:off x="6006943" y="1719262"/>
            <a:ext cx="4548822" cy="4071938"/>
          </a:xfrm>
          <a:prstGeom prst="hexagon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EE06A-275C-2E43-A59C-EC542628D84D}"/>
              </a:ext>
            </a:extLst>
          </p:cNvPr>
          <p:cNvSpPr txBox="1"/>
          <p:nvPr/>
        </p:nvSpPr>
        <p:spPr>
          <a:xfrm>
            <a:off x="7386622" y="5853112"/>
            <a:ext cx="178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Kubernetes node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0BDD37-0FB5-BA43-B728-F3883AA77D6F}"/>
              </a:ext>
            </a:extLst>
          </p:cNvPr>
          <p:cNvSpPr/>
          <p:nvPr/>
        </p:nvSpPr>
        <p:spPr>
          <a:xfrm>
            <a:off x="6401512" y="3405382"/>
            <a:ext cx="1557338" cy="1557338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POD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EB59981-4573-7C4D-B7A3-35503AFA78E3}"/>
              </a:ext>
            </a:extLst>
          </p:cNvPr>
          <p:cNvSpPr/>
          <p:nvPr/>
        </p:nvSpPr>
        <p:spPr>
          <a:xfrm>
            <a:off x="7489499" y="1877672"/>
            <a:ext cx="1557338" cy="1557338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POD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D58586F-409A-A34C-9526-FE8110278EDB}"/>
              </a:ext>
            </a:extLst>
          </p:cNvPr>
          <p:cNvSpPr/>
          <p:nvPr/>
        </p:nvSpPr>
        <p:spPr>
          <a:xfrm>
            <a:off x="8419911" y="3674968"/>
            <a:ext cx="1557338" cy="1557338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POD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5C7789-C972-594A-829C-4864192BE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260" y="2313837"/>
            <a:ext cx="916751" cy="68500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C1AF39D-B579-C640-AECB-B8949714C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008" y="3816444"/>
            <a:ext cx="916751" cy="6850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885355-F67C-C143-A65D-9DC265EF8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96" y="2313837"/>
            <a:ext cx="916751" cy="6850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4F6B5CE-E707-684B-A7B0-72543D046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454" y="2024315"/>
            <a:ext cx="916751" cy="6850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C3504DF-FCBB-6C4D-9BEA-C8A9E7DF7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498" y="4214121"/>
            <a:ext cx="916751" cy="6850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33FBEFD-BD0E-8749-A70D-0C7FEF67A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057" y="3809705"/>
            <a:ext cx="916751" cy="6850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744272-5F04-8640-AD1C-B834A8E5B5B4}"/>
              </a:ext>
            </a:extLst>
          </p:cNvPr>
          <p:cNvSpPr txBox="1"/>
          <p:nvPr/>
        </p:nvSpPr>
        <p:spPr>
          <a:xfrm>
            <a:off x="9879593" y="194450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containers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9A7ACD-4587-404B-BFC4-BE2119BE4FFA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501011" y="2313837"/>
            <a:ext cx="2278829" cy="1721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0A872C0-A019-A84B-9879-CE28E3CFEB2E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7386622" y="2313837"/>
            <a:ext cx="3393218" cy="194040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50A0A69-ECA4-D24B-A15C-92CEC004F120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9642651" y="2313837"/>
            <a:ext cx="1137189" cy="233136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397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22A1-227F-9544-9E82-7512701EA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3016250" cy="1478570"/>
          </a:xfrm>
        </p:spPr>
        <p:txBody>
          <a:bodyPr/>
          <a:lstStyle/>
          <a:p>
            <a:r>
              <a:rPr lang="en-US" dirty="0"/>
              <a:t>All together now</a:t>
            </a:r>
          </a:p>
        </p:txBody>
      </p:sp>
      <p:sp>
        <p:nvSpPr>
          <p:cNvPr id="3" name="Heptagon 2">
            <a:extLst>
              <a:ext uri="{FF2B5EF4-FFF2-40B4-BE49-F238E27FC236}">
                <a16:creationId xmlns:a16="http://schemas.microsoft.com/office/drawing/2014/main" id="{220785F0-53C5-A04A-972F-0B1F3C5581BD}"/>
              </a:ext>
            </a:extLst>
          </p:cNvPr>
          <p:cNvSpPr/>
          <p:nvPr/>
        </p:nvSpPr>
        <p:spPr>
          <a:xfrm>
            <a:off x="4386264" y="461355"/>
            <a:ext cx="6986586" cy="6025170"/>
          </a:xfrm>
          <a:prstGeom prst="heptagon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0" rtlCol="0" anchor="ctr" anchorCtr="0"/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2400" b="1" dirty="0"/>
              <a:t>CLUSTER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1EB4CF80-EA9B-6C49-9B13-D4AD6D2C60BC}"/>
              </a:ext>
            </a:extLst>
          </p:cNvPr>
          <p:cNvSpPr/>
          <p:nvPr/>
        </p:nvSpPr>
        <p:spPr>
          <a:xfrm>
            <a:off x="4700588" y="2286277"/>
            <a:ext cx="2828926" cy="2686049"/>
          </a:xfrm>
          <a:prstGeom prst="hexagon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NODE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C562BA-78E0-164A-9A32-AFED497D7EC2}"/>
              </a:ext>
            </a:extLst>
          </p:cNvPr>
          <p:cNvSpPr/>
          <p:nvPr/>
        </p:nvSpPr>
        <p:spPr>
          <a:xfrm>
            <a:off x="5131672" y="2523581"/>
            <a:ext cx="1957388" cy="1957387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2A80C-AEF3-A04D-BB22-C567502B473C}"/>
              </a:ext>
            </a:extLst>
          </p:cNvPr>
          <p:cNvSpPr/>
          <p:nvPr/>
        </p:nvSpPr>
        <p:spPr>
          <a:xfrm>
            <a:off x="5403135" y="3085421"/>
            <a:ext cx="1414463" cy="41685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5711BC-8663-7A45-B883-AF3D2D3CF5D5}"/>
              </a:ext>
            </a:extLst>
          </p:cNvPr>
          <p:cNvSpPr/>
          <p:nvPr/>
        </p:nvSpPr>
        <p:spPr>
          <a:xfrm>
            <a:off x="5403135" y="3589697"/>
            <a:ext cx="1414463" cy="41685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8DC1D046-40BC-0049-AC3A-00F2B1A5E705}"/>
              </a:ext>
            </a:extLst>
          </p:cNvPr>
          <p:cNvSpPr/>
          <p:nvPr/>
        </p:nvSpPr>
        <p:spPr>
          <a:xfrm>
            <a:off x="7360523" y="1547953"/>
            <a:ext cx="3452657" cy="3074935"/>
          </a:xfrm>
          <a:prstGeom prst="hexagon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5953F90-A35D-2741-9DBB-3E839A9D354A}"/>
              </a:ext>
            </a:extLst>
          </p:cNvPr>
          <p:cNvSpPr/>
          <p:nvPr/>
        </p:nvSpPr>
        <p:spPr>
          <a:xfrm>
            <a:off x="7953685" y="2947348"/>
            <a:ext cx="1523848" cy="153545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7E6D427D-0216-4E4B-AAB7-13E1F333971B}"/>
              </a:ext>
            </a:extLst>
          </p:cNvPr>
          <p:cNvSpPr/>
          <p:nvPr/>
        </p:nvSpPr>
        <p:spPr>
          <a:xfrm>
            <a:off x="6609892" y="1043208"/>
            <a:ext cx="1229799" cy="1074825"/>
          </a:xfrm>
          <a:prstGeom prst="hexagon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USA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634C75-1133-1D4E-A73E-107755E5E347}"/>
              </a:ext>
            </a:extLst>
          </p:cNvPr>
          <p:cNvSpPr txBox="1"/>
          <p:nvPr/>
        </p:nvSpPr>
        <p:spPr>
          <a:xfrm>
            <a:off x="939135" y="2200415"/>
            <a:ext cx="30718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Clusters manage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manage pods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Pods manage 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can be spread across physical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Pods can be scheduled on any available node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3CA43E1B-3003-AD49-94A5-D9B09B16444A}"/>
              </a:ext>
            </a:extLst>
          </p:cNvPr>
          <p:cNvSpPr/>
          <p:nvPr/>
        </p:nvSpPr>
        <p:spPr>
          <a:xfrm>
            <a:off x="7360524" y="4791132"/>
            <a:ext cx="1398790" cy="1008290"/>
          </a:xfrm>
          <a:prstGeom prst="hexagon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CHINA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EB5BB70-D85A-B340-A21C-F202695DBC08}"/>
              </a:ext>
            </a:extLst>
          </p:cNvPr>
          <p:cNvSpPr/>
          <p:nvPr/>
        </p:nvSpPr>
        <p:spPr>
          <a:xfrm>
            <a:off x="8111154" y="1674957"/>
            <a:ext cx="851716" cy="88615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878F01C-0164-934D-8C6A-E35F6E2A186B}"/>
              </a:ext>
            </a:extLst>
          </p:cNvPr>
          <p:cNvSpPr/>
          <p:nvPr/>
        </p:nvSpPr>
        <p:spPr>
          <a:xfrm>
            <a:off x="9041226" y="1892977"/>
            <a:ext cx="1226578" cy="1261207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AD4DDF-073B-BF45-9C40-C9E2F918F770}"/>
              </a:ext>
            </a:extLst>
          </p:cNvPr>
          <p:cNvSpPr/>
          <p:nvPr/>
        </p:nvSpPr>
        <p:spPr>
          <a:xfrm>
            <a:off x="8223068" y="1981776"/>
            <a:ext cx="632186" cy="27846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909E66-BA9B-E844-B344-F1A4DA61C13A}"/>
              </a:ext>
            </a:extLst>
          </p:cNvPr>
          <p:cNvSpPr/>
          <p:nvPr/>
        </p:nvSpPr>
        <p:spPr>
          <a:xfrm>
            <a:off x="9338185" y="2203235"/>
            <a:ext cx="632186" cy="27846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F76ED5-D728-9C48-A356-121A2544F8BA}"/>
              </a:ext>
            </a:extLst>
          </p:cNvPr>
          <p:cNvSpPr/>
          <p:nvPr/>
        </p:nvSpPr>
        <p:spPr>
          <a:xfrm>
            <a:off x="9342339" y="2606581"/>
            <a:ext cx="632186" cy="27846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EFD02B-E0E6-2546-A2EA-C9AD064C695A}"/>
              </a:ext>
            </a:extLst>
          </p:cNvPr>
          <p:cNvSpPr/>
          <p:nvPr/>
        </p:nvSpPr>
        <p:spPr>
          <a:xfrm>
            <a:off x="8280143" y="4025681"/>
            <a:ext cx="875420" cy="28616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7FADB1-66D1-204E-AE95-1777BA531013}"/>
              </a:ext>
            </a:extLst>
          </p:cNvPr>
          <p:cNvSpPr/>
          <p:nvPr/>
        </p:nvSpPr>
        <p:spPr>
          <a:xfrm>
            <a:off x="8275654" y="3645068"/>
            <a:ext cx="879909" cy="27187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B44D3B-EB84-C946-9EA9-A51236627149}"/>
              </a:ext>
            </a:extLst>
          </p:cNvPr>
          <p:cNvSpPr/>
          <p:nvPr/>
        </p:nvSpPr>
        <p:spPr>
          <a:xfrm>
            <a:off x="8275654" y="3234991"/>
            <a:ext cx="879909" cy="30134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68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7CE6D-4373-DE40-9FB6-1AC62E4B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in </a:t>
            </a:r>
            <a:r>
              <a:rPr lang="en-US" dirty="0" err="1"/>
              <a:t>kubernetes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352969-BDE0-1A45-960C-27569BCDCDE2}"/>
              </a:ext>
            </a:extLst>
          </p:cNvPr>
          <p:cNvSpPr txBox="1"/>
          <p:nvPr/>
        </p:nvSpPr>
        <p:spPr>
          <a:xfrm>
            <a:off x="1141413" y="1985210"/>
            <a:ext cx="6510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Pods are ephemeral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Applications are developed in 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Dependencies are bundles with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020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1086-6D43-1649-9645-2F5F6F773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1553388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73C8A-245C-8B49-9270-A60C0E7E3F02}"/>
              </a:ext>
            </a:extLst>
          </p:cNvPr>
          <p:cNvSpPr txBox="1"/>
          <p:nvPr/>
        </p:nvSpPr>
        <p:spPr>
          <a:xfrm>
            <a:off x="1141414" y="3031958"/>
            <a:ext cx="9905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cscholze</a:t>
            </a:r>
            <a:r>
              <a:rPr lang="en-US" sz="2800" dirty="0"/>
              <a:t>/cavemen-to-</a:t>
            </a:r>
            <a:r>
              <a:rPr lang="en-US" sz="2800" dirty="0" err="1"/>
              <a:t>kuberenetes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1009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1F93-FB38-224B-9B68-5F6CEB12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6B35CE-6C66-9845-B78F-6B3D4EB1E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9304" y="2249488"/>
            <a:ext cx="5050218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4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ent Arrow 11">
            <a:extLst>
              <a:ext uri="{FF2B5EF4-FFF2-40B4-BE49-F238E27FC236}">
                <a16:creationId xmlns:a16="http://schemas.microsoft.com/office/drawing/2014/main" id="{50E328A3-4901-B84B-8852-F804C0C2D2DC}"/>
              </a:ext>
            </a:extLst>
          </p:cNvPr>
          <p:cNvSpPr/>
          <p:nvPr/>
        </p:nvSpPr>
        <p:spPr>
          <a:xfrm>
            <a:off x="5529263" y="2249487"/>
            <a:ext cx="3243262" cy="2006601"/>
          </a:xfrm>
          <a:prstGeom prst="bentArrow">
            <a:avLst>
              <a:gd name="adj1" fmla="val 25000"/>
              <a:gd name="adj2" fmla="val 23433"/>
              <a:gd name="adj3" fmla="val 25000"/>
              <a:gd name="adj4" fmla="val 43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916B9-A3EA-7E48-B39C-84F941ED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cavemen to </a:t>
            </a:r>
            <a:r>
              <a:rPr lang="en-US" dirty="0" err="1"/>
              <a:t>kubernetes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F72DA1-3F00-C84C-92D0-D39B0679A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087813" cy="3541714"/>
          </a:xfrm>
        </p:spPr>
        <p:txBody>
          <a:bodyPr/>
          <a:lstStyle/>
          <a:p>
            <a:r>
              <a:rPr lang="en-US" dirty="0"/>
              <a:t>Bare metal servers</a:t>
            </a:r>
          </a:p>
          <a:p>
            <a:r>
              <a:rPr lang="en-US" dirty="0"/>
              <a:t>Cloud virtualization and VMs</a:t>
            </a:r>
          </a:p>
          <a:p>
            <a:r>
              <a:rPr lang="en-US" dirty="0"/>
              <a:t>Docker</a:t>
            </a:r>
          </a:p>
          <a:p>
            <a:r>
              <a:rPr lang="en-US" dirty="0"/>
              <a:t>Kubernetes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418838-952F-264B-B7B0-9C8FD4E58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608" y="4636455"/>
            <a:ext cx="1781217" cy="2019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B5FB5-E787-354F-A5DA-490CA311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939" y="3583905"/>
            <a:ext cx="1380378" cy="20624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CA1D9-BD88-844D-B3F5-9C6E08E3A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56" y="1668412"/>
            <a:ext cx="3018955" cy="25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85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7BD8C-FB5C-3B4A-8A00-43F9E829C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/>
          <a:lstStyle/>
          <a:p>
            <a:r>
              <a:rPr lang="en-US" dirty="0"/>
              <a:t>Bare metal Servers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132A7-4857-9240-B137-349354FA0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Everything managed by owners and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Updates and Upgrades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Physical Location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BC3CFF-C586-644C-85B7-F92ACA0F8148}"/>
              </a:ext>
            </a:extLst>
          </p:cNvPr>
          <p:cNvSpPr/>
          <p:nvPr/>
        </p:nvSpPr>
        <p:spPr>
          <a:xfrm>
            <a:off x="5156200" y="609601"/>
            <a:ext cx="5891209" cy="5181599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Infrastructure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71FF36E-54DE-A645-8134-35F109CE0A20}"/>
              </a:ext>
            </a:extLst>
          </p:cNvPr>
          <p:cNvSpPr/>
          <p:nvPr/>
        </p:nvSpPr>
        <p:spPr>
          <a:xfrm>
            <a:off x="5156200" y="609601"/>
            <a:ext cx="5891209" cy="4162425"/>
          </a:xfrm>
          <a:prstGeom prst="roundRect">
            <a:avLst>
              <a:gd name="adj" fmla="val 18440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Operating System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34E4BFD-1A31-2440-8448-D7325CB02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1242" y="4985808"/>
            <a:ext cx="591608" cy="591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934583-B5CC-2D46-9D8F-C468058AD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743" y="4985808"/>
            <a:ext cx="591608" cy="5916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36A4DF-4605-9348-8051-C56CE459E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6109" y="4985808"/>
            <a:ext cx="591608" cy="591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417E39-9075-304C-A290-B1F0E15E6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542088" y="4985808"/>
            <a:ext cx="591608" cy="591608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F0680DD-0D45-7947-A3C0-D4E014CFEBDF}"/>
              </a:ext>
            </a:extLst>
          </p:cNvPr>
          <p:cNvSpPr/>
          <p:nvPr/>
        </p:nvSpPr>
        <p:spPr>
          <a:xfrm>
            <a:off x="5156200" y="3529013"/>
            <a:ext cx="5891209" cy="542925"/>
          </a:xfrm>
          <a:prstGeom prst="roundRect">
            <a:avLst>
              <a:gd name="adj" fmla="val 22728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Libraries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2DF3A4-C9E6-3445-BBA1-1D8A9046D445}"/>
              </a:ext>
            </a:extLst>
          </p:cNvPr>
          <p:cNvSpPr/>
          <p:nvPr/>
        </p:nvSpPr>
        <p:spPr>
          <a:xfrm>
            <a:off x="5701242" y="872067"/>
            <a:ext cx="2237582" cy="265694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7D8B82-25BF-3246-8084-DBF9B5B40881}"/>
              </a:ext>
            </a:extLst>
          </p:cNvPr>
          <p:cNvSpPr/>
          <p:nvPr/>
        </p:nvSpPr>
        <p:spPr>
          <a:xfrm>
            <a:off x="8272464" y="878413"/>
            <a:ext cx="2245254" cy="265059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71DE276-CAFC-EE4A-901E-235407DA40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9238" y="4182339"/>
            <a:ext cx="478226" cy="4782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D1D1341-7022-D341-A5D6-222EFA8EBE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4964" y="4154752"/>
            <a:ext cx="552856" cy="5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64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7BD8C-FB5C-3B4A-8A00-43F9E829C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/>
          <a:lstStyle/>
          <a:p>
            <a:r>
              <a:rPr lang="en-US" dirty="0"/>
              <a:t>Virtualization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132A7-4857-9240-B137-349354FA0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Infrastructure can by maintained independent of the virtualized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are provisioned a 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resource 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manage VM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Located anywhere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BC3CFF-C586-644C-85B7-F92ACA0F8148}"/>
              </a:ext>
            </a:extLst>
          </p:cNvPr>
          <p:cNvSpPr/>
          <p:nvPr/>
        </p:nvSpPr>
        <p:spPr>
          <a:xfrm>
            <a:off x="5156200" y="609601"/>
            <a:ext cx="5891209" cy="5991224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Infrastructure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FCE66E7-8911-3846-9761-24654BAF0AE2}"/>
              </a:ext>
            </a:extLst>
          </p:cNvPr>
          <p:cNvSpPr/>
          <p:nvPr/>
        </p:nvSpPr>
        <p:spPr>
          <a:xfrm>
            <a:off x="5156200" y="609601"/>
            <a:ext cx="5891209" cy="5019674"/>
          </a:xfrm>
          <a:prstGeom prst="roundRect">
            <a:avLst>
              <a:gd name="adj" fmla="val 18440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Host Operating System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71FF36E-54DE-A645-8134-35F109CE0A20}"/>
              </a:ext>
            </a:extLst>
          </p:cNvPr>
          <p:cNvSpPr/>
          <p:nvPr/>
        </p:nvSpPr>
        <p:spPr>
          <a:xfrm>
            <a:off x="5156200" y="609601"/>
            <a:ext cx="5891209" cy="4242753"/>
          </a:xfrm>
          <a:prstGeom prst="roundRect">
            <a:avLst>
              <a:gd name="adj" fmla="val 1844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Virtualization Layer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3526CDA-7164-5D40-B387-E7125B936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836" y="4977991"/>
            <a:ext cx="478226" cy="576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5F14F55-C1C1-864A-A383-3293D3D89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476" y="4931572"/>
            <a:ext cx="545670" cy="658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934583-B5CC-2D46-9D8F-C468058AD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987" y="5756371"/>
            <a:ext cx="591608" cy="5916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36A4DF-4605-9348-8051-C56CE459E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7353" y="5756371"/>
            <a:ext cx="591608" cy="591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417E39-9075-304C-A290-B1F0E15E6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563332" y="5756371"/>
            <a:ext cx="591608" cy="5916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34E4BFD-1A31-2440-8448-D7325CB024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22486" y="5756371"/>
            <a:ext cx="591608" cy="59160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FC2D7AD-7A36-7046-839B-A5970F180E72}"/>
              </a:ext>
            </a:extLst>
          </p:cNvPr>
          <p:cNvGrpSpPr/>
          <p:nvPr/>
        </p:nvGrpSpPr>
        <p:grpSpPr>
          <a:xfrm>
            <a:off x="5631277" y="711732"/>
            <a:ext cx="2260871" cy="3457573"/>
            <a:chOff x="5631277" y="711732"/>
            <a:chExt cx="2260871" cy="3457573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877B59D-E481-994C-8EDA-3555E3F22561}"/>
                </a:ext>
              </a:extLst>
            </p:cNvPr>
            <p:cNvSpPr/>
            <p:nvPr/>
          </p:nvSpPr>
          <p:spPr>
            <a:xfrm>
              <a:off x="5637103" y="711733"/>
              <a:ext cx="2255045" cy="3457572"/>
            </a:xfrm>
            <a:prstGeom prst="roundRect">
              <a:avLst>
                <a:gd name="adj" fmla="val 1844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en-US" dirty="0">
                  <a:solidFill>
                    <a:schemeClr val="accent3">
                      <a:lumMod val="75000"/>
                    </a:schemeClr>
                  </a:solidFill>
                </a:rPr>
                <a:t>Virtual Machine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8B28DD7-2F62-C14A-B7DB-157E42608ACF}"/>
                </a:ext>
              </a:extLst>
            </p:cNvPr>
            <p:cNvSpPr/>
            <p:nvPr/>
          </p:nvSpPr>
          <p:spPr>
            <a:xfrm>
              <a:off x="5631278" y="711733"/>
              <a:ext cx="2260869" cy="2614072"/>
            </a:xfrm>
            <a:prstGeom prst="roundRect">
              <a:avLst>
                <a:gd name="adj" fmla="val 18440"/>
              </a:avLst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Guest OS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F0680DD-0D45-7947-A3C0-D4E014CFEBDF}"/>
                </a:ext>
              </a:extLst>
            </p:cNvPr>
            <p:cNvSpPr/>
            <p:nvPr/>
          </p:nvSpPr>
          <p:spPr>
            <a:xfrm>
              <a:off x="5631277" y="2481747"/>
              <a:ext cx="2260870" cy="327253"/>
            </a:xfrm>
            <a:prstGeom prst="roundRect">
              <a:avLst>
                <a:gd name="adj" fmla="val 22728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Libraries</a:t>
              </a: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0976163-9004-E049-B079-F67F7C43D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33896" y="3411721"/>
              <a:ext cx="302821" cy="30282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224099A-2400-8B4B-BE51-4AE10A88D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8474" y="3411721"/>
              <a:ext cx="302821" cy="30282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76B9E48-D90B-344A-BE14-264447262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88024" y="3411721"/>
              <a:ext cx="302821" cy="30282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43AE3B6-EDBA-BB47-B315-38D37320E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6386610" y="3411721"/>
              <a:ext cx="302821" cy="302821"/>
            </a:xfrm>
            <a:prstGeom prst="rect">
              <a:avLst/>
            </a:prstGeom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47D8B82-25BF-3246-8084-DBF9B5B40881}"/>
                </a:ext>
              </a:extLst>
            </p:cNvPr>
            <p:cNvSpPr/>
            <p:nvPr/>
          </p:nvSpPr>
          <p:spPr>
            <a:xfrm>
              <a:off x="5631279" y="711732"/>
              <a:ext cx="2260868" cy="175679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46BAF41-3776-4441-981D-B843F917CB09}"/>
              </a:ext>
            </a:extLst>
          </p:cNvPr>
          <p:cNvGrpSpPr/>
          <p:nvPr/>
        </p:nvGrpSpPr>
        <p:grpSpPr>
          <a:xfrm>
            <a:off x="8339342" y="752960"/>
            <a:ext cx="2260871" cy="3457573"/>
            <a:chOff x="5631277" y="711732"/>
            <a:chExt cx="2260871" cy="3457573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937952DD-67BE-6F4E-9AFA-AFD1CB0E0B62}"/>
                </a:ext>
              </a:extLst>
            </p:cNvPr>
            <p:cNvSpPr/>
            <p:nvPr/>
          </p:nvSpPr>
          <p:spPr>
            <a:xfrm>
              <a:off x="5637103" y="711733"/>
              <a:ext cx="2255045" cy="3457572"/>
            </a:xfrm>
            <a:prstGeom prst="roundRect">
              <a:avLst>
                <a:gd name="adj" fmla="val 1844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en-US" dirty="0">
                  <a:solidFill>
                    <a:schemeClr val="accent3">
                      <a:lumMod val="75000"/>
                    </a:schemeClr>
                  </a:solidFill>
                </a:rPr>
                <a:t>Virtual Machine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B995BC51-3CCC-1E49-A64B-EF5C2E78A4F7}"/>
                </a:ext>
              </a:extLst>
            </p:cNvPr>
            <p:cNvSpPr/>
            <p:nvPr/>
          </p:nvSpPr>
          <p:spPr>
            <a:xfrm>
              <a:off x="5631278" y="711733"/>
              <a:ext cx="2260869" cy="2614072"/>
            </a:xfrm>
            <a:prstGeom prst="roundRect">
              <a:avLst>
                <a:gd name="adj" fmla="val 18440"/>
              </a:avLst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Guest OS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BDA9EFB8-E8F1-8442-ACBC-2E32C2014994}"/>
                </a:ext>
              </a:extLst>
            </p:cNvPr>
            <p:cNvSpPr/>
            <p:nvPr/>
          </p:nvSpPr>
          <p:spPr>
            <a:xfrm>
              <a:off x="5631277" y="2481747"/>
              <a:ext cx="2260870" cy="327253"/>
            </a:xfrm>
            <a:prstGeom prst="roundRect">
              <a:avLst>
                <a:gd name="adj" fmla="val 22728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Libraries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6BC14DDD-9069-8042-9B90-EB14B6F72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33896" y="3411721"/>
              <a:ext cx="302821" cy="30282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7E2710D-A54A-2844-919B-C8E19AF9A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8474" y="3411721"/>
              <a:ext cx="302821" cy="30282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01A3B5E-097E-D440-A033-A3C56B2D8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88024" y="3411721"/>
              <a:ext cx="302821" cy="302821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830C1AB-33EC-FA44-ABCC-E9D7DA688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6386610" y="3411721"/>
              <a:ext cx="302821" cy="302821"/>
            </a:xfrm>
            <a:prstGeom prst="rect">
              <a:avLst/>
            </a:prstGeom>
          </p:spPr>
        </p:pic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C06D85D2-F85E-6740-BA46-0A3DFF62A0B4}"/>
                </a:ext>
              </a:extLst>
            </p:cNvPr>
            <p:cNvSpPr/>
            <p:nvPr/>
          </p:nvSpPr>
          <p:spPr>
            <a:xfrm>
              <a:off x="5631279" y="711732"/>
              <a:ext cx="2260868" cy="1756796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21C8B74-3332-4A4D-A5D4-3A7A82FF5E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1177" y="4020343"/>
            <a:ext cx="866322" cy="8663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922E64-D272-2E47-80E6-BE5623F680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1610" y="4036557"/>
            <a:ext cx="758274" cy="7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7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7BD8C-FB5C-3B4A-8A00-43F9E829C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132A7-4857-9240-B137-349354FA0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Docker is </a:t>
            </a:r>
            <a:r>
              <a:rPr lang="en-US" sz="1800" b="1" dirty="0"/>
              <a:t>a computer program that performs operating-system-level virtualization also known as containerization. </a:t>
            </a:r>
            <a:r>
              <a:rPr lang="en-US" sz="1800" i="1" dirty="0"/>
              <a:t>- Wikipedia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Aka the Docker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Containers share host infrastructure and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Containers are isolated from the host OS and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BC3CFF-C586-644C-85B7-F92ACA0F8148}"/>
              </a:ext>
            </a:extLst>
          </p:cNvPr>
          <p:cNvSpPr/>
          <p:nvPr/>
        </p:nvSpPr>
        <p:spPr>
          <a:xfrm>
            <a:off x="5156200" y="609601"/>
            <a:ext cx="5891209" cy="5391149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Infrastructure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FCE66E7-8911-3846-9761-24654BAF0AE2}"/>
              </a:ext>
            </a:extLst>
          </p:cNvPr>
          <p:cNvSpPr/>
          <p:nvPr/>
        </p:nvSpPr>
        <p:spPr>
          <a:xfrm>
            <a:off x="5156200" y="609601"/>
            <a:ext cx="5891209" cy="4491037"/>
          </a:xfrm>
          <a:prstGeom prst="roundRect">
            <a:avLst>
              <a:gd name="adj" fmla="val 18440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Host Operating System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71FF36E-54DE-A645-8134-35F109CE0A20}"/>
              </a:ext>
            </a:extLst>
          </p:cNvPr>
          <p:cNvSpPr/>
          <p:nvPr/>
        </p:nvSpPr>
        <p:spPr>
          <a:xfrm>
            <a:off x="5156200" y="609602"/>
            <a:ext cx="5891209" cy="3719512"/>
          </a:xfrm>
          <a:prstGeom prst="roundRect">
            <a:avLst>
              <a:gd name="adj" fmla="val 18440"/>
            </a:avLst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3526CDA-7164-5D40-B387-E7125B936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127" y="4447935"/>
            <a:ext cx="478226" cy="5767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5F14F55-C1C1-864A-A383-3293D3D89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767" y="4401516"/>
            <a:ext cx="545670" cy="658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934583-B5CC-2D46-9D8F-C468058AD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7356" y="5219459"/>
            <a:ext cx="591608" cy="5916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36A4DF-4605-9348-8051-C56CE459ED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6722" y="5219459"/>
            <a:ext cx="591608" cy="591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417E39-9075-304C-A290-B1F0E15E6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482701" y="5219459"/>
            <a:ext cx="591608" cy="5916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34E4BFD-1A31-2440-8448-D7325CB024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41855" y="5219459"/>
            <a:ext cx="591608" cy="59160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FC2D7AD-7A36-7046-839B-A5970F180E72}"/>
              </a:ext>
            </a:extLst>
          </p:cNvPr>
          <p:cNvGrpSpPr/>
          <p:nvPr/>
        </p:nvGrpSpPr>
        <p:grpSpPr>
          <a:xfrm>
            <a:off x="5536306" y="769963"/>
            <a:ext cx="2255045" cy="2876065"/>
            <a:chOff x="5637103" y="711732"/>
            <a:chExt cx="2255045" cy="3457573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877B59D-E481-994C-8EDA-3555E3F22561}"/>
                </a:ext>
              </a:extLst>
            </p:cNvPr>
            <p:cNvSpPr/>
            <p:nvPr/>
          </p:nvSpPr>
          <p:spPr>
            <a:xfrm>
              <a:off x="5637103" y="711733"/>
              <a:ext cx="2255045" cy="3457572"/>
            </a:xfrm>
            <a:prstGeom prst="roundRect">
              <a:avLst>
                <a:gd name="adj" fmla="val 1844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en-US" dirty="0">
                  <a:solidFill>
                    <a:schemeClr val="accent3">
                      <a:lumMod val="75000"/>
                    </a:schemeClr>
                  </a:solidFill>
                </a:rPr>
                <a:t>CONTAINER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F0680DD-0D45-7947-A3C0-D4E014CFEBDF}"/>
                </a:ext>
              </a:extLst>
            </p:cNvPr>
            <p:cNvSpPr/>
            <p:nvPr/>
          </p:nvSpPr>
          <p:spPr>
            <a:xfrm>
              <a:off x="5646492" y="3051694"/>
              <a:ext cx="2245656" cy="344678"/>
            </a:xfrm>
            <a:prstGeom prst="roundRect">
              <a:avLst>
                <a:gd name="adj" fmla="val 22728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Libraries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47D8B82-25BF-3246-8084-DBF9B5B40881}"/>
                </a:ext>
              </a:extLst>
            </p:cNvPr>
            <p:cNvSpPr/>
            <p:nvPr/>
          </p:nvSpPr>
          <p:spPr>
            <a:xfrm>
              <a:off x="5646492" y="711732"/>
              <a:ext cx="1102918" cy="2339963"/>
            </a:xfrm>
            <a:prstGeom prst="roundRect">
              <a:avLst>
                <a:gd name="adj" fmla="val 38272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7FCEAE2-944D-9847-A74B-4BFD8C0ECC84}"/>
              </a:ext>
            </a:extLst>
          </p:cNvPr>
          <p:cNvSpPr/>
          <p:nvPr/>
        </p:nvSpPr>
        <p:spPr>
          <a:xfrm>
            <a:off x="6663828" y="769963"/>
            <a:ext cx="1127523" cy="1946418"/>
          </a:xfrm>
          <a:prstGeom prst="roundRect">
            <a:avLst>
              <a:gd name="adj" fmla="val 38272"/>
            </a:avLst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987221-AF82-634C-91B3-23AB6027D3AB}"/>
              </a:ext>
            </a:extLst>
          </p:cNvPr>
          <p:cNvGrpSpPr/>
          <p:nvPr/>
        </p:nvGrpSpPr>
        <p:grpSpPr>
          <a:xfrm>
            <a:off x="8471442" y="769965"/>
            <a:ext cx="2255045" cy="2876064"/>
            <a:chOff x="5637103" y="711733"/>
            <a:chExt cx="2255045" cy="3457572"/>
          </a:xfrm>
        </p:grpSpPr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FD6A55E-7C31-5649-A0AF-81332A5C6F73}"/>
                </a:ext>
              </a:extLst>
            </p:cNvPr>
            <p:cNvSpPr/>
            <p:nvPr/>
          </p:nvSpPr>
          <p:spPr>
            <a:xfrm>
              <a:off x="5637103" y="711733"/>
              <a:ext cx="2255045" cy="3457572"/>
            </a:xfrm>
            <a:prstGeom prst="roundRect">
              <a:avLst>
                <a:gd name="adj" fmla="val 1844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en-US" dirty="0">
                  <a:solidFill>
                    <a:schemeClr val="accent3">
                      <a:lumMod val="75000"/>
                    </a:schemeClr>
                  </a:solidFill>
                </a:rPr>
                <a:t>CONTAINER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59D42C2D-9673-3746-BE65-E431F003A776}"/>
                </a:ext>
              </a:extLst>
            </p:cNvPr>
            <p:cNvSpPr/>
            <p:nvPr/>
          </p:nvSpPr>
          <p:spPr>
            <a:xfrm>
              <a:off x="5646492" y="3051694"/>
              <a:ext cx="2245656" cy="344678"/>
            </a:xfrm>
            <a:prstGeom prst="roundRect">
              <a:avLst>
                <a:gd name="adj" fmla="val 22728"/>
              </a:avLst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Libraries</a:t>
              </a:r>
            </a:p>
          </p:txBody>
        </p:sp>
      </p:grp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8C089A1-717C-A24A-BD40-0EDA6D5321B9}"/>
              </a:ext>
            </a:extLst>
          </p:cNvPr>
          <p:cNvSpPr/>
          <p:nvPr/>
        </p:nvSpPr>
        <p:spPr>
          <a:xfrm>
            <a:off x="8471442" y="769963"/>
            <a:ext cx="2255045" cy="1929415"/>
          </a:xfrm>
          <a:prstGeom prst="roundRect">
            <a:avLst>
              <a:gd name="adj" fmla="val 21467"/>
            </a:avLst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A520DE-523D-0741-8D55-B900DF6B74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0000" y="2960990"/>
            <a:ext cx="1683607" cy="168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1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6E71578-ECC6-9E44-86B8-4709B04FB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078" y="0"/>
            <a:ext cx="9881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55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FA67C-3599-E445-BEF5-9C8DFDE3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(k8s)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A08D5-16A7-2E4B-8734-DC758C4BC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85937"/>
            <a:ext cx="9905999" cy="40052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Kubernetes is an open-source container-orchestration system for automating deployment, scaling and management of containerized applications. It was originally designed by Google and is now maintained by the Cloud Native Computing Foundation. - </a:t>
            </a:r>
            <a:r>
              <a:rPr lang="en-US" i="1" dirty="0"/>
              <a:t>Wikipedia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50A04B-ADC9-214D-974C-70E950CC0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36" y="3264506"/>
            <a:ext cx="4165601" cy="35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5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61EC-648C-7A46-B86A-44A35314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/>
          <a:lstStyle/>
          <a:p>
            <a:r>
              <a:rPr lang="en-US" dirty="0"/>
              <a:t>The Cluster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F0352-91A9-1847-8FDB-1C5DEFCD3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6" y="2249486"/>
            <a:ext cx="4279624" cy="354171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Kubernetes coordinates a highly available cluster of computers that are connected to work as a single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Kubernetes automates the distribution and scheduling of application containers across a cluster in a more efficient way.</a:t>
            </a:r>
          </a:p>
        </p:txBody>
      </p:sp>
      <p:sp>
        <p:nvSpPr>
          <p:cNvPr id="9" name="Heptagon 8">
            <a:extLst>
              <a:ext uri="{FF2B5EF4-FFF2-40B4-BE49-F238E27FC236}">
                <a16:creationId xmlns:a16="http://schemas.microsoft.com/office/drawing/2014/main" id="{D103BC44-E02F-0D42-A0C7-67F3ADB874ED}"/>
              </a:ext>
            </a:extLst>
          </p:cNvPr>
          <p:cNvSpPr/>
          <p:nvPr/>
        </p:nvSpPr>
        <p:spPr>
          <a:xfrm>
            <a:off x="6072188" y="1557338"/>
            <a:ext cx="4586288" cy="4233862"/>
          </a:xfrm>
          <a:prstGeom prst="heptagon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0" rtlCol="0" anchor="ctr" anchorCtr="0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F86F6C-EAF7-DE4F-B79D-615E92DD3B15}"/>
              </a:ext>
            </a:extLst>
          </p:cNvPr>
          <p:cNvGrpSpPr/>
          <p:nvPr/>
        </p:nvGrpSpPr>
        <p:grpSpPr>
          <a:xfrm rot="1873284">
            <a:off x="7150843" y="4134611"/>
            <a:ext cx="1171575" cy="923330"/>
            <a:chOff x="5214938" y="1230202"/>
            <a:chExt cx="1171575" cy="923330"/>
          </a:xfrm>
        </p:grpSpPr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8635F368-C13A-BA47-8E54-5CEFC79725AA}"/>
                </a:ext>
              </a:extLst>
            </p:cNvPr>
            <p:cNvSpPr/>
            <p:nvPr/>
          </p:nvSpPr>
          <p:spPr>
            <a:xfrm>
              <a:off x="5214938" y="1230202"/>
              <a:ext cx="1171575" cy="923330"/>
            </a:xfrm>
            <a:prstGeom prst="hexagon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48000">
                  <a:schemeClr val="accent5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5B872D-F7F5-5946-8C56-4629AE284883}"/>
                </a:ext>
              </a:extLst>
            </p:cNvPr>
            <p:cNvSpPr txBox="1"/>
            <p:nvPr/>
          </p:nvSpPr>
          <p:spPr>
            <a:xfrm>
              <a:off x="5362975" y="1230202"/>
              <a:ext cx="8754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Kubelet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 Docker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49E7DE-724F-2B44-9740-145755FEEBF1}"/>
              </a:ext>
            </a:extLst>
          </p:cNvPr>
          <p:cNvGrpSpPr/>
          <p:nvPr/>
        </p:nvGrpSpPr>
        <p:grpSpPr>
          <a:xfrm rot="19577056">
            <a:off x="7030973" y="2214182"/>
            <a:ext cx="1171575" cy="923330"/>
            <a:chOff x="5214938" y="1230202"/>
            <a:chExt cx="1171575" cy="923330"/>
          </a:xfrm>
        </p:grpSpPr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D7AEF4F3-DA49-DB4E-BF8B-C1253C247B75}"/>
                </a:ext>
              </a:extLst>
            </p:cNvPr>
            <p:cNvSpPr/>
            <p:nvPr/>
          </p:nvSpPr>
          <p:spPr>
            <a:xfrm>
              <a:off x="5214938" y="1230202"/>
              <a:ext cx="1171575" cy="923330"/>
            </a:xfrm>
            <a:prstGeom prst="hexagon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48000">
                  <a:schemeClr val="accent5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0EC844-0043-A74A-AAAD-F07090885577}"/>
                </a:ext>
              </a:extLst>
            </p:cNvPr>
            <p:cNvSpPr txBox="1"/>
            <p:nvPr/>
          </p:nvSpPr>
          <p:spPr>
            <a:xfrm>
              <a:off x="5362975" y="1230202"/>
              <a:ext cx="8754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Kubelet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 Docker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57706E-D458-3540-91FC-466EC2FE9645}"/>
              </a:ext>
            </a:extLst>
          </p:cNvPr>
          <p:cNvGrpSpPr/>
          <p:nvPr/>
        </p:nvGrpSpPr>
        <p:grpSpPr>
          <a:xfrm rot="1804470">
            <a:off x="8389264" y="2146824"/>
            <a:ext cx="1171575" cy="923330"/>
            <a:chOff x="5214938" y="1230202"/>
            <a:chExt cx="1171575" cy="923330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790D30CE-137C-3E41-9D79-66F532A1F7C3}"/>
                </a:ext>
              </a:extLst>
            </p:cNvPr>
            <p:cNvSpPr/>
            <p:nvPr/>
          </p:nvSpPr>
          <p:spPr>
            <a:xfrm>
              <a:off x="5214938" y="1230202"/>
              <a:ext cx="1171575" cy="923330"/>
            </a:xfrm>
            <a:prstGeom prst="hexagon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48000">
                  <a:schemeClr val="accent5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C3FC50-85D4-FC49-A04A-8500A6BD6419}"/>
                </a:ext>
              </a:extLst>
            </p:cNvPr>
            <p:cNvSpPr txBox="1"/>
            <p:nvPr/>
          </p:nvSpPr>
          <p:spPr>
            <a:xfrm>
              <a:off x="5362975" y="1230202"/>
              <a:ext cx="8754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Kubelet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 Docker</a:t>
              </a:r>
            </a:p>
          </p:txBody>
        </p:sp>
      </p:grpSp>
      <p:sp>
        <p:nvSpPr>
          <p:cNvPr id="34" name="Hexagon 33">
            <a:extLst>
              <a:ext uri="{FF2B5EF4-FFF2-40B4-BE49-F238E27FC236}">
                <a16:creationId xmlns:a16="http://schemas.microsoft.com/office/drawing/2014/main" id="{D92727B7-CAB3-CC4E-8F1D-DC33BC987640}"/>
              </a:ext>
            </a:extLst>
          </p:cNvPr>
          <p:cNvSpPr/>
          <p:nvPr/>
        </p:nvSpPr>
        <p:spPr>
          <a:xfrm rot="19577056">
            <a:off x="7837802" y="3143304"/>
            <a:ext cx="945208" cy="849767"/>
          </a:xfrm>
          <a:prstGeom prst="hexagon">
            <a:avLst/>
          </a:prstGeom>
          <a:solidFill>
            <a:schemeClr val="lt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CE8571A-FC57-914A-934C-9D80E35235F5}"/>
              </a:ext>
            </a:extLst>
          </p:cNvPr>
          <p:cNvSpPr/>
          <p:nvPr/>
        </p:nvSpPr>
        <p:spPr>
          <a:xfrm>
            <a:off x="7396616" y="5882296"/>
            <a:ext cx="192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Kubernetes cluster</a:t>
            </a:r>
          </a:p>
        </p:txBody>
      </p:sp>
    </p:spTree>
    <p:extLst>
      <p:ext uri="{BB962C8B-B14F-4D97-AF65-F5344CB8AC3E}">
        <p14:creationId xmlns:p14="http://schemas.microsoft.com/office/powerpoint/2010/main" val="115094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61EC-648C-7A46-B86A-44A35314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/>
          <a:lstStyle/>
          <a:p>
            <a:r>
              <a:rPr lang="en-US" dirty="0"/>
              <a:t>The NODE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F0352-91A9-1847-8FDB-1C5DEFCD3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4373486" cy="354171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node is a VM or a physical computer that serves as a worker machine in a Kubernetes cluster.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Kubernetes node has the services necessary to run application containers and be managed from the master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Master is responsible for managing the cluster.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 The nodes communicate with the master using the Kubernetes API</a:t>
            </a:r>
          </a:p>
        </p:txBody>
      </p:sp>
      <p:sp>
        <p:nvSpPr>
          <p:cNvPr id="9" name="Heptagon 8">
            <a:extLst>
              <a:ext uri="{FF2B5EF4-FFF2-40B4-BE49-F238E27FC236}">
                <a16:creationId xmlns:a16="http://schemas.microsoft.com/office/drawing/2014/main" id="{D103BC44-E02F-0D42-A0C7-67F3ADB874ED}"/>
              </a:ext>
            </a:extLst>
          </p:cNvPr>
          <p:cNvSpPr/>
          <p:nvPr/>
        </p:nvSpPr>
        <p:spPr>
          <a:xfrm>
            <a:off x="6072188" y="1557338"/>
            <a:ext cx="4586288" cy="4233862"/>
          </a:xfrm>
          <a:prstGeom prst="heptagon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0" rtlCol="0" anchor="ctr" anchorCtr="0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F86F6C-EAF7-DE4F-B79D-615E92DD3B15}"/>
              </a:ext>
            </a:extLst>
          </p:cNvPr>
          <p:cNvGrpSpPr/>
          <p:nvPr/>
        </p:nvGrpSpPr>
        <p:grpSpPr>
          <a:xfrm rot="1873284">
            <a:off x="7150843" y="4134611"/>
            <a:ext cx="1171575" cy="923330"/>
            <a:chOff x="5214938" y="1230202"/>
            <a:chExt cx="1171575" cy="923330"/>
          </a:xfrm>
        </p:grpSpPr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8635F368-C13A-BA47-8E54-5CEFC79725AA}"/>
                </a:ext>
              </a:extLst>
            </p:cNvPr>
            <p:cNvSpPr/>
            <p:nvPr/>
          </p:nvSpPr>
          <p:spPr>
            <a:xfrm>
              <a:off x="5214938" y="1230202"/>
              <a:ext cx="1171575" cy="923330"/>
            </a:xfrm>
            <a:prstGeom prst="hexagon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48000">
                  <a:schemeClr val="accent5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5B872D-F7F5-5946-8C56-4629AE284883}"/>
                </a:ext>
              </a:extLst>
            </p:cNvPr>
            <p:cNvSpPr txBox="1"/>
            <p:nvPr/>
          </p:nvSpPr>
          <p:spPr>
            <a:xfrm>
              <a:off x="5362975" y="1230202"/>
              <a:ext cx="8754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Kubelet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 Docker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49E7DE-724F-2B44-9740-145755FEEBF1}"/>
              </a:ext>
            </a:extLst>
          </p:cNvPr>
          <p:cNvGrpSpPr/>
          <p:nvPr/>
        </p:nvGrpSpPr>
        <p:grpSpPr>
          <a:xfrm rot="19577056">
            <a:off x="7030973" y="2214182"/>
            <a:ext cx="1171575" cy="923330"/>
            <a:chOff x="5214938" y="1230202"/>
            <a:chExt cx="1171575" cy="923330"/>
          </a:xfrm>
        </p:grpSpPr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D7AEF4F3-DA49-DB4E-BF8B-C1253C247B75}"/>
                </a:ext>
              </a:extLst>
            </p:cNvPr>
            <p:cNvSpPr/>
            <p:nvPr/>
          </p:nvSpPr>
          <p:spPr>
            <a:xfrm>
              <a:off x="5214938" y="1230202"/>
              <a:ext cx="1171575" cy="923330"/>
            </a:xfrm>
            <a:prstGeom prst="hexagon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48000">
                  <a:schemeClr val="accent5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0EC844-0043-A74A-AAAD-F07090885577}"/>
                </a:ext>
              </a:extLst>
            </p:cNvPr>
            <p:cNvSpPr txBox="1"/>
            <p:nvPr/>
          </p:nvSpPr>
          <p:spPr>
            <a:xfrm>
              <a:off x="5362975" y="1230202"/>
              <a:ext cx="8754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Kubelet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 Docker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57706E-D458-3540-91FC-466EC2FE9645}"/>
              </a:ext>
            </a:extLst>
          </p:cNvPr>
          <p:cNvGrpSpPr/>
          <p:nvPr/>
        </p:nvGrpSpPr>
        <p:grpSpPr>
          <a:xfrm rot="1804470">
            <a:off x="8389264" y="2146824"/>
            <a:ext cx="1171575" cy="923330"/>
            <a:chOff x="5214938" y="1230202"/>
            <a:chExt cx="1171575" cy="923330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790D30CE-137C-3E41-9D79-66F532A1F7C3}"/>
                </a:ext>
              </a:extLst>
            </p:cNvPr>
            <p:cNvSpPr/>
            <p:nvPr/>
          </p:nvSpPr>
          <p:spPr>
            <a:xfrm>
              <a:off x="5214938" y="1230202"/>
              <a:ext cx="1171575" cy="923330"/>
            </a:xfrm>
            <a:prstGeom prst="hexagon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48000">
                  <a:schemeClr val="accent5">
                    <a:lumMod val="93000"/>
                    <a:lumOff val="7000"/>
                  </a:schemeClr>
                </a:gs>
                <a:gs pos="100000">
                  <a:schemeClr val="bg2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C3FC50-85D4-FC49-A04A-8500A6BD6419}"/>
                </a:ext>
              </a:extLst>
            </p:cNvPr>
            <p:cNvSpPr txBox="1"/>
            <p:nvPr/>
          </p:nvSpPr>
          <p:spPr>
            <a:xfrm>
              <a:off x="5362975" y="1230202"/>
              <a:ext cx="8754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2">
                      <a:lumMod val="50000"/>
                    </a:schemeClr>
                  </a:solidFill>
                </a:rPr>
                <a:t>Kubelet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dirty="0">
                  <a:solidFill>
                    <a:schemeClr val="bg2">
                      <a:lumMod val="20000"/>
                      <a:lumOff val="80000"/>
                    </a:schemeClr>
                  </a:solidFill>
                </a:rPr>
                <a:t> Docker</a:t>
              </a:r>
            </a:p>
          </p:txBody>
        </p:sp>
      </p:grpSp>
      <p:sp>
        <p:nvSpPr>
          <p:cNvPr id="34" name="Hexagon 33">
            <a:extLst>
              <a:ext uri="{FF2B5EF4-FFF2-40B4-BE49-F238E27FC236}">
                <a16:creationId xmlns:a16="http://schemas.microsoft.com/office/drawing/2014/main" id="{D92727B7-CAB3-CC4E-8F1D-DC33BC987640}"/>
              </a:ext>
            </a:extLst>
          </p:cNvPr>
          <p:cNvSpPr/>
          <p:nvPr/>
        </p:nvSpPr>
        <p:spPr>
          <a:xfrm rot="19577056">
            <a:off x="7837802" y="3143304"/>
            <a:ext cx="945208" cy="849767"/>
          </a:xfrm>
          <a:prstGeom prst="hexagon">
            <a:avLst/>
          </a:prstGeom>
          <a:solidFill>
            <a:schemeClr val="lt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5B7D1-7E17-494B-83F3-DEA1B103137C}"/>
              </a:ext>
            </a:extLst>
          </p:cNvPr>
          <p:cNvSpPr txBox="1"/>
          <p:nvPr/>
        </p:nvSpPr>
        <p:spPr>
          <a:xfrm>
            <a:off x="10658476" y="2491181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EE06A-275C-2E43-A59C-EC542628D84D}"/>
              </a:ext>
            </a:extLst>
          </p:cNvPr>
          <p:cNvSpPr txBox="1"/>
          <p:nvPr/>
        </p:nvSpPr>
        <p:spPr>
          <a:xfrm>
            <a:off x="7386622" y="5853112"/>
            <a:ext cx="192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Kubernetes cluster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73771-4A87-5C44-B09A-ACE24A4E48B8}"/>
              </a:ext>
            </a:extLst>
          </p:cNvPr>
          <p:cNvSpPr txBox="1"/>
          <p:nvPr/>
        </p:nvSpPr>
        <p:spPr>
          <a:xfrm>
            <a:off x="10645625" y="3332390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75718-BABD-6043-8C57-B5061BF5A27F}"/>
              </a:ext>
            </a:extLst>
          </p:cNvPr>
          <p:cNvSpPr txBox="1"/>
          <p:nvPr/>
        </p:nvSpPr>
        <p:spPr>
          <a:xfrm>
            <a:off x="9157442" y="4696035"/>
            <a:ext cx="162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processes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389737-8EF5-8A4D-89E2-CFA96DE982AD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8939361" y="2657475"/>
            <a:ext cx="1719115" cy="1837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3C6AC7E-A0DB-4143-B5F3-31774A3A514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8391789" y="3517056"/>
            <a:ext cx="2253836" cy="6429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BB5C6F-63D0-CA4A-AA69-3F4582C5B0F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8190926" y="4596275"/>
            <a:ext cx="966516" cy="28442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C934B7-3EEC-BA4B-BA3D-38DC84FFFAA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7843923" y="4880701"/>
            <a:ext cx="1313519" cy="14444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4102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773</TotalTime>
  <Words>409</Words>
  <Application>Microsoft Macintosh PowerPoint</Application>
  <PresentationFormat>Widescreen</PresentationFormat>
  <Paragraphs>166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Tw Cen MT</vt:lpstr>
      <vt:lpstr>Circuit</vt:lpstr>
      <vt:lpstr>From cavemen to Kubernetes</vt:lpstr>
      <vt:lpstr>From cavemen to kubernetes</vt:lpstr>
      <vt:lpstr>Bare metal Servers</vt:lpstr>
      <vt:lpstr>Virtualization</vt:lpstr>
      <vt:lpstr>Docker</vt:lpstr>
      <vt:lpstr>PowerPoint Presentation</vt:lpstr>
      <vt:lpstr>Kubernetes (k8s)</vt:lpstr>
      <vt:lpstr>The Cluster</vt:lpstr>
      <vt:lpstr>The NODE</vt:lpstr>
      <vt:lpstr>The POD</vt:lpstr>
      <vt:lpstr>All together now</vt:lpstr>
      <vt:lpstr>Developing in kubernetes</vt:lpstr>
      <vt:lpstr>DEMO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</dc:title>
  <dc:creator>Caleb Scholze</dc:creator>
  <cp:lastModifiedBy>Caleb Scholze</cp:lastModifiedBy>
  <cp:revision>28</cp:revision>
  <dcterms:created xsi:type="dcterms:W3CDTF">2018-07-06T16:14:05Z</dcterms:created>
  <dcterms:modified xsi:type="dcterms:W3CDTF">2018-10-26T06:10:32Z</dcterms:modified>
</cp:coreProperties>
</file>